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7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8" r:id="rId14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22EE4"/>
    <a:srgbClr val="CC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97" autoAdjust="0"/>
    <p:restoredTop sz="90929"/>
  </p:normalViewPr>
  <p:slideViewPr>
    <p:cSldViewPr>
      <p:cViewPr>
        <p:scale>
          <a:sx n="66" d="100"/>
          <a:sy n="66" d="100"/>
        </p:scale>
        <p:origin x="-96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EB937-ADF5-44FB-8825-D874AC9C2084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8E3D6-363D-4BCA-87C2-E059454F1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41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8E3D6-363D-4BCA-87C2-E059454F193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5BE2F-2CD6-4D56-92E4-770D93A6C3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057E1-8CC3-4A97-9483-34C316358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1C10F-5220-4972-8254-AB9318F4F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77C06-5864-4EC5-8201-63F11F8E22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0D195-2418-4222-820E-333B9243B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6590C-087B-44E8-9B13-E89FF41829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710A0-E40E-4CA1-BB49-600ECE0940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DAB64-A1EF-4921-B480-AB60CF5F7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2E642-4FE9-4FFF-BBBE-8FD6727947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F2B5E-B1A4-4C9E-98B1-0ACCE8B50F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E98A9-2C1D-4C98-BE92-A517C5561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39B87B-6031-40CD-88FB-080FCC07B1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time4writing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12800" y="2286000"/>
            <a:ext cx="8648700" cy="2206625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800" b="1" dirty="0">
                <a:solidFill>
                  <a:srgbClr val="073763"/>
                </a:solidFill>
                <a:latin typeface="Arial" pitchFamily="34" charset="0"/>
              </a:rPr>
              <a:t>Homophones, Homonyms, Homographs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65200" y="5334000"/>
            <a:ext cx="8037512" cy="171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300" dirty="0">
                <a:solidFill>
                  <a:srgbClr val="073763"/>
                </a:solidFill>
                <a:latin typeface="Arial" pitchFamily="34" charset="0"/>
                <a:cs typeface="Arial" pitchFamily="34" charset="0"/>
              </a:rPr>
              <a:t> Time4Writing provides these teachers materials to teachers and parents at no cost.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1300" dirty="0">
                <a:solidFill>
                  <a:srgbClr val="073763"/>
                </a:solidFill>
                <a:latin typeface="Arial" pitchFamily="34" charset="0"/>
                <a:cs typeface="Arial" pitchFamily="34" charset="0"/>
              </a:rPr>
              <a:t>More presentations, handouts, interactive online exercises, and video lessons are freely available at Time4Writing.com.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1300" dirty="0">
                <a:solidFill>
                  <a:srgbClr val="073763"/>
                </a:solidFill>
                <a:latin typeface="Arial" pitchFamily="34" charset="0"/>
                <a:cs typeface="Arial" pitchFamily="34" charset="0"/>
              </a:rPr>
              <a:t>Consider linking to these resources from your school, teacher, or </a:t>
            </a:r>
            <a:r>
              <a:rPr lang="en-US" sz="1300" dirty="0" err="1">
                <a:solidFill>
                  <a:srgbClr val="073763"/>
                </a:solidFill>
                <a:latin typeface="Arial" pitchFamily="34" charset="0"/>
                <a:cs typeface="Arial" pitchFamily="34" charset="0"/>
              </a:rPr>
              <a:t>homeschool</a:t>
            </a:r>
            <a:r>
              <a:rPr lang="en-US" sz="1300" dirty="0">
                <a:solidFill>
                  <a:srgbClr val="073763"/>
                </a:solidFill>
                <a:latin typeface="Arial" pitchFamily="34" charset="0"/>
                <a:cs typeface="Arial" pitchFamily="34" charset="0"/>
              </a:rPr>
              <a:t> educational site.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1300" dirty="0">
                <a:solidFill>
                  <a:srgbClr val="073763"/>
                </a:solidFill>
                <a:latin typeface="Arial" pitchFamily="34" charset="0"/>
                <a:cs typeface="Arial" pitchFamily="34" charset="0"/>
              </a:rPr>
              <a:t>The rules: These materials must maintain the visibility of the Time4Writing trademark and copyright information.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1300" dirty="0">
                <a:solidFill>
                  <a:srgbClr val="073763"/>
                </a:solidFill>
                <a:latin typeface="Arial" pitchFamily="34" charset="0"/>
                <a:cs typeface="Arial" pitchFamily="34" charset="0"/>
              </a:rPr>
              <a:t>They can be copied and used for educational purposes. They are not for resale.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1300" dirty="0">
                <a:solidFill>
                  <a:srgbClr val="073763"/>
                </a:solidFill>
                <a:latin typeface="Arial" pitchFamily="34" charset="0"/>
                <a:cs typeface="Arial" pitchFamily="34" charset="0"/>
              </a:rPr>
              <a:t>Want to give us feedback? We'd like to hear your views:</a:t>
            </a:r>
            <a:r>
              <a:rPr lang="en-US" sz="1300" dirty="0">
                <a:solidFill>
                  <a:srgbClr val="B45F0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1300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info@time4writing.com</a:t>
            </a:r>
            <a:endParaRPr lang="en-US" sz="1300" u="sng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36600" y="1600200"/>
            <a:ext cx="8701088" cy="979488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 dirty="0">
                <a:solidFill>
                  <a:srgbClr val="B45F06"/>
                </a:solidFill>
                <a:latin typeface="Arial" pitchFamily="34" charset="0"/>
              </a:rPr>
              <a:t>More Homographs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717800" y="2362200"/>
            <a:ext cx="5772150" cy="441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Please </a:t>
            </a:r>
            <a:r>
              <a:rPr lang="en-US" sz="2700" b="1" dirty="0">
                <a:solidFill>
                  <a:srgbClr val="00B050"/>
                </a:solidFill>
                <a:latin typeface="'courier new'" pitchFamily="34"/>
              </a:rPr>
              <a:t>close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the door.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We sat </a:t>
            </a:r>
            <a:r>
              <a:rPr lang="en-US" sz="2700" b="1" dirty="0">
                <a:solidFill>
                  <a:srgbClr val="00B050"/>
                </a:solidFill>
                <a:latin typeface="'courier new'" pitchFamily="34"/>
              </a:rPr>
              <a:t>close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to each other</a:t>
            </a:r>
            <a:r>
              <a:rPr lang="en-US" sz="2700" dirty="0" smtClean="0">
                <a:solidFill>
                  <a:srgbClr val="073763"/>
                </a:solidFill>
                <a:latin typeface="'courier new'" pitchFamily="34"/>
              </a:rPr>
              <a:t>.</a:t>
            </a:r>
          </a:p>
          <a:p>
            <a:pPr>
              <a:lnSpc>
                <a:spcPct val="95000"/>
              </a:lnSpc>
            </a:pPr>
            <a:endParaRPr lang="en-US" sz="800" dirty="0"/>
          </a:p>
          <a:p>
            <a:pPr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I want to </a:t>
            </a:r>
            <a:r>
              <a:rPr lang="en-US" sz="2700" b="1" dirty="0">
                <a:solidFill>
                  <a:srgbClr val="FF0000"/>
                </a:solidFill>
                <a:latin typeface="'courier new'" pitchFamily="34"/>
              </a:rPr>
              <a:t>live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in Paris one day.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sz="270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He likes to fish with </a:t>
            </a:r>
            <a:r>
              <a:rPr lang="en-US" sz="2700" b="1" dirty="0">
                <a:solidFill>
                  <a:srgbClr val="FF0000"/>
                </a:solidFill>
                <a:latin typeface="'courier new'" pitchFamily="34"/>
              </a:rPr>
              <a:t>live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 bait</a:t>
            </a:r>
            <a:r>
              <a:rPr lang="en-US" sz="2700" dirty="0" smtClean="0">
                <a:solidFill>
                  <a:srgbClr val="073763"/>
                </a:solidFill>
                <a:latin typeface="'courier new'" pitchFamily="34"/>
              </a:rPr>
              <a:t>.</a:t>
            </a:r>
          </a:p>
          <a:p>
            <a:pPr>
              <a:lnSpc>
                <a:spcPct val="95000"/>
              </a:lnSpc>
            </a:pPr>
            <a:r>
              <a:rPr lang="en-US" sz="800" dirty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The </a:t>
            </a:r>
            <a:r>
              <a:rPr lang="en-US" sz="2700" b="1" dirty="0">
                <a:solidFill>
                  <a:srgbClr val="00B0F0"/>
                </a:solidFill>
                <a:latin typeface="'courier new'" pitchFamily="34"/>
              </a:rPr>
              <a:t>wind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 blew the leaves away.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b="1" dirty="0">
                <a:solidFill>
                  <a:srgbClr val="00B0F0"/>
                </a:solidFill>
                <a:latin typeface="'courier new'" pitchFamily="34"/>
              </a:rPr>
              <a:t>Wind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 up the toy and watch it go</a:t>
            </a:r>
            <a:r>
              <a:rPr lang="en-US" sz="2700" dirty="0" smtClean="0">
                <a:solidFill>
                  <a:srgbClr val="073763"/>
                </a:solidFill>
                <a:latin typeface="'courier new'" pitchFamily="34"/>
              </a:rPr>
              <a:t>!</a:t>
            </a:r>
          </a:p>
          <a:p>
            <a:pPr>
              <a:lnSpc>
                <a:spcPct val="95000"/>
              </a:lnSpc>
            </a:pPr>
            <a:endParaRPr lang="en-US" sz="800" dirty="0"/>
          </a:p>
          <a:p>
            <a:pPr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The white </a:t>
            </a:r>
            <a:r>
              <a:rPr lang="en-US" sz="2700" b="1" dirty="0">
                <a:solidFill>
                  <a:srgbClr val="F22EE4"/>
                </a:solidFill>
                <a:latin typeface="'courier new'" pitchFamily="34"/>
              </a:rPr>
              <a:t>dove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is a beautiful bird.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She</a:t>
            </a:r>
            <a:r>
              <a:rPr lang="en-US" sz="2700" dirty="0">
                <a:solidFill>
                  <a:srgbClr val="F22EE4"/>
                </a:solidFill>
                <a:latin typeface="'courier new'" pitchFamily="34"/>
              </a:rPr>
              <a:t> </a:t>
            </a:r>
            <a:r>
              <a:rPr lang="en-US" sz="2700" b="1" dirty="0">
                <a:solidFill>
                  <a:srgbClr val="F22EE4"/>
                </a:solidFill>
                <a:latin typeface="'courier new'" pitchFamily="34"/>
              </a:rPr>
              <a:t>dove</a:t>
            </a:r>
            <a:r>
              <a:rPr lang="en-US" sz="2700" dirty="0">
                <a:solidFill>
                  <a:srgbClr val="F22EE4"/>
                </a:solidFill>
                <a:latin typeface="'courier new'" pitchFamily="34"/>
              </a:rPr>
              <a:t> 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into the swimming pool</a:t>
            </a:r>
            <a:r>
              <a:rPr lang="en-US" sz="2700" dirty="0" smtClean="0">
                <a:solidFill>
                  <a:srgbClr val="073763"/>
                </a:solidFill>
                <a:latin typeface="'courier new'" pitchFamily="34"/>
              </a:rPr>
              <a:t>.</a:t>
            </a:r>
          </a:p>
          <a:p>
            <a:pPr>
              <a:lnSpc>
                <a:spcPct val="95000"/>
              </a:lnSpc>
            </a:pPr>
            <a:endParaRPr lang="en-US" sz="800" dirty="0"/>
          </a:p>
          <a:p>
            <a:pPr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The </a:t>
            </a:r>
            <a:r>
              <a:rPr lang="en-US" sz="2700" b="1" dirty="0">
                <a:solidFill>
                  <a:srgbClr val="7030A0"/>
                </a:solidFill>
                <a:latin typeface="'courier new'" pitchFamily="34"/>
              </a:rPr>
              <a:t>desert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is sandy, hot, and dry.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Don't </a:t>
            </a:r>
            <a:r>
              <a:rPr lang="en-US" sz="2700" b="1" dirty="0">
                <a:solidFill>
                  <a:srgbClr val="7030A0"/>
                </a:solidFill>
                <a:latin typeface="'courier new'" pitchFamily="34"/>
              </a:rPr>
              <a:t>desert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a friend in need.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55650" y="2032000"/>
            <a:ext cx="8701088" cy="979488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>
                <a:solidFill>
                  <a:srgbClr val="B45F06"/>
                </a:solidFill>
                <a:latin typeface="Arial" pitchFamily="34" charset="0"/>
              </a:rPr>
              <a:t>Remember the three "H" Words!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62050" y="3556000"/>
            <a:ext cx="8469313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900" b="1">
                <a:solidFill>
                  <a:srgbClr val="B45F06"/>
                </a:solidFill>
                <a:latin typeface="Arial" pitchFamily="34" charset="0"/>
              </a:rPr>
              <a:t>1)</a:t>
            </a: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 </a:t>
            </a:r>
            <a:r>
              <a:rPr lang="en-US" sz="2900" b="1">
                <a:solidFill>
                  <a:srgbClr val="073763"/>
                </a:solidFill>
                <a:latin typeface="Arial" pitchFamily="34" charset="0"/>
              </a:rPr>
              <a:t>Homophones</a:t>
            </a: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 </a:t>
            </a:r>
            <a:r>
              <a:rPr lang="en-US" sz="2700">
                <a:solidFill>
                  <a:srgbClr val="073763"/>
                </a:solidFill>
                <a:latin typeface="Arial" pitchFamily="34" charset="0"/>
              </a:rPr>
              <a:t>sound alike.</a:t>
            </a:r>
            <a:endParaRPr lang="en-US"/>
          </a:p>
          <a:p>
            <a:pPr>
              <a:lnSpc>
                <a:spcPct val="95000"/>
              </a:lnSpc>
            </a:pPr>
            <a:endParaRPr lang="en-US" sz="1900">
              <a:solidFill>
                <a:srgbClr val="073763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2900" b="1">
                <a:solidFill>
                  <a:srgbClr val="B45F06"/>
                </a:solidFill>
                <a:latin typeface="Arial" pitchFamily="34" charset="0"/>
              </a:rPr>
              <a:t>2)</a:t>
            </a: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 </a:t>
            </a:r>
            <a:r>
              <a:rPr lang="en-US" sz="2900" b="1">
                <a:solidFill>
                  <a:srgbClr val="073763"/>
                </a:solidFill>
                <a:latin typeface="Arial" pitchFamily="34" charset="0"/>
              </a:rPr>
              <a:t>Homonyms</a:t>
            </a: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 </a:t>
            </a:r>
            <a:r>
              <a:rPr lang="en-US" sz="2700">
                <a:solidFill>
                  <a:srgbClr val="073763"/>
                </a:solidFill>
                <a:latin typeface="Arial" pitchFamily="34" charset="0"/>
              </a:rPr>
              <a:t>sound alike and are spelled alike.</a:t>
            </a:r>
            <a:endParaRPr lang="en-US"/>
          </a:p>
          <a:p>
            <a:pPr>
              <a:lnSpc>
                <a:spcPct val="95000"/>
              </a:lnSpc>
            </a:pPr>
            <a:endParaRPr lang="en-US" sz="1900">
              <a:solidFill>
                <a:srgbClr val="073763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2900" b="1">
                <a:solidFill>
                  <a:srgbClr val="B45F06"/>
                </a:solidFill>
                <a:latin typeface="Arial" pitchFamily="34" charset="0"/>
              </a:rPr>
              <a:t>3)</a:t>
            </a: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 </a:t>
            </a:r>
            <a:r>
              <a:rPr lang="en-US" sz="2900" b="1">
                <a:solidFill>
                  <a:srgbClr val="073763"/>
                </a:solidFill>
                <a:latin typeface="Arial" pitchFamily="34" charset="0"/>
              </a:rPr>
              <a:t>Homographs</a:t>
            </a: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 </a:t>
            </a:r>
            <a:r>
              <a:rPr lang="en-US" sz="2700">
                <a:solidFill>
                  <a:srgbClr val="073763"/>
                </a:solidFill>
                <a:latin typeface="Arial" pitchFamily="34" charset="0"/>
              </a:rPr>
              <a:t>have the same spelling.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3200" y="1828800"/>
          <a:ext cx="9753601" cy="534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5600"/>
                <a:gridCol w="3096381"/>
                <a:gridCol w="2399695"/>
                <a:gridCol w="2631925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Same sound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Same spelling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Same meaning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07761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Homophones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air, heir, err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MAYBE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air, heir, err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tire, to tire</a:t>
                      </a:r>
                    </a:p>
                    <a:p>
                      <a:pPr algn="ctr"/>
                      <a:endParaRPr lang="en-US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MAYBE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air, heir, err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 g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ases, gasses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4168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Homonyms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scale, to scale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scale, to scale</a:t>
                      </a:r>
                    </a:p>
                    <a:p>
                      <a:pPr algn="ctr"/>
                      <a:endParaRPr lang="en-US" b="1" dirty="0">
                        <a:solidFill>
                          <a:srgbClr val="00CC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scale, to scale</a:t>
                      </a:r>
                    </a:p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773836"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Homographs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MAYBE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tire, to tire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 to lead, lead (metal)</a:t>
                      </a:r>
                      <a:endParaRPr lang="en-US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tire, to tire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to lead, lead (metal)</a:t>
                      </a:r>
                      <a:endParaRPr lang="en-US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00CC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MAYBE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 tire, to tire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Yes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been (“bin vs. “bean”)</a:t>
                      </a:r>
                      <a:endParaRPr lang="en-US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55650" y="1727200"/>
            <a:ext cx="8751888" cy="855663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>
                <a:solidFill>
                  <a:srgbClr val="B45F06"/>
                </a:solidFill>
                <a:latin typeface="'courier new'" pitchFamily="34"/>
              </a:rPr>
              <a:t>The end.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178050" y="2844800"/>
            <a:ext cx="6427788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More free WRITING MECHANICS resources: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parts of speech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subject-verb agreement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capitalization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punctuation</a:t>
            </a:r>
            <a:endParaRPr lang="en-US"/>
          </a:p>
          <a:p>
            <a:pPr>
              <a:lnSpc>
                <a:spcPct val="95000"/>
              </a:lnSpc>
            </a:pPr>
            <a:endParaRPr lang="en-US" sz="2500">
              <a:solidFill>
                <a:srgbClr val="073763"/>
              </a:solidFill>
              <a:latin typeface="Georgia" pitchFamily="18" charset="0"/>
            </a:endParaRPr>
          </a:p>
          <a:p>
            <a:pPr>
              <a:lnSpc>
                <a:spcPct val="95000"/>
              </a:lnSpc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Eight-week WRITING MECHANICS courses: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elementary school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middle school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>
                <a:solidFill>
                  <a:srgbClr val="073763"/>
                </a:solidFill>
                <a:latin typeface="Georgia" pitchFamily="18" charset="0"/>
              </a:rPr>
              <a:t>high school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54050" y="1828800"/>
            <a:ext cx="8674100" cy="1443038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>
                <a:solidFill>
                  <a:srgbClr val="B45F06"/>
                </a:solidFill>
                <a:latin typeface="Arial" pitchFamily="34" charset="0"/>
              </a:rPr>
              <a:t>Some words seem designed </a:t>
            </a:r>
            <a:r>
              <a:rPr lang="en-US"/>
              <a:t/>
            </a:r>
            <a:br>
              <a:rPr lang="en-US"/>
            </a:br>
            <a:r>
              <a:rPr lang="en-US" sz="3700" b="1">
                <a:solidFill>
                  <a:srgbClr val="B45F06"/>
                </a:solidFill>
                <a:latin typeface="Arial" pitchFamily="34" charset="0"/>
              </a:rPr>
              <a:t>to mix you up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60450" y="3251200"/>
            <a:ext cx="8066088" cy="370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>
                <a:solidFill>
                  <a:srgbClr val="073763"/>
                </a:solidFill>
                <a:latin typeface="Arial" pitchFamily="34" charset="0"/>
              </a:rPr>
              <a:t>Two words might sound the same, but be spelled differently.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>
                <a:solidFill>
                  <a:srgbClr val="073763"/>
                </a:solidFill>
                <a:latin typeface="Arial" pitchFamily="34" charset="0"/>
              </a:rPr>
              <a:t>Two other words might be spelled the same, but mean different things.</a:t>
            </a:r>
            <a:endParaRPr lang="en-US"/>
          </a:p>
          <a:p>
            <a:pPr lvl="1" indent="-342900">
              <a:lnSpc>
                <a:spcPct val="95000"/>
              </a:lnSpc>
              <a:buClr>
                <a:srgbClr val="073763"/>
              </a:buClr>
              <a:buSzPct val="100000"/>
              <a:buFontTx/>
              <a:buChar char="•"/>
            </a:pPr>
            <a:r>
              <a:rPr lang="en-US" sz="2700">
                <a:solidFill>
                  <a:srgbClr val="073763"/>
                </a:solidFill>
                <a:latin typeface="Arial" pitchFamily="34" charset="0"/>
              </a:rPr>
              <a:t>Another two words may have the same spelling, but different pronunciations.</a:t>
            </a:r>
            <a:endParaRPr lang="en-US"/>
          </a:p>
          <a:p>
            <a:pPr>
              <a:lnSpc>
                <a:spcPct val="95000"/>
              </a:lnSpc>
            </a:pPr>
            <a:endParaRPr lang="en-US" sz="2700">
              <a:solidFill>
                <a:srgbClr val="073763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2900" i="1">
                <a:solidFill>
                  <a:srgbClr val="B45F06"/>
                </a:solidFill>
                <a:latin typeface="Arial" pitchFamily="34" charset="0"/>
              </a:rPr>
              <a:t>Let's sort out all of this gibberish!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55650" y="2032000"/>
            <a:ext cx="8701088" cy="979488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>
                <a:solidFill>
                  <a:srgbClr val="B45F06"/>
                </a:solidFill>
                <a:latin typeface="Arial" pitchFamily="34" charset="0"/>
              </a:rPr>
              <a:t>Meet the three "H" Words!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162050" y="3556000"/>
            <a:ext cx="8469313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900" b="1">
                <a:solidFill>
                  <a:srgbClr val="B45F06"/>
                </a:solidFill>
                <a:latin typeface="Arial" pitchFamily="34" charset="0"/>
              </a:rPr>
              <a:t>1)</a:t>
            </a: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 </a:t>
            </a:r>
            <a:r>
              <a:rPr lang="en-US" sz="2900" b="1">
                <a:solidFill>
                  <a:srgbClr val="073763"/>
                </a:solidFill>
                <a:latin typeface="Arial" pitchFamily="34" charset="0"/>
              </a:rPr>
              <a:t>Homophones:</a:t>
            </a: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 </a:t>
            </a:r>
            <a:r>
              <a:rPr lang="en-US" sz="2700">
                <a:solidFill>
                  <a:srgbClr val="073763"/>
                </a:solidFill>
                <a:latin typeface="Arial" pitchFamily="34" charset="0"/>
              </a:rPr>
              <a:t>sound alike</a:t>
            </a:r>
            <a:endParaRPr lang="en-US"/>
          </a:p>
          <a:p>
            <a:pPr>
              <a:lnSpc>
                <a:spcPct val="95000"/>
              </a:lnSpc>
            </a:pPr>
            <a:endParaRPr lang="en-US" sz="1900">
              <a:solidFill>
                <a:srgbClr val="073763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2900" b="1">
                <a:solidFill>
                  <a:srgbClr val="B45F06"/>
                </a:solidFill>
                <a:latin typeface="Arial" pitchFamily="34" charset="0"/>
              </a:rPr>
              <a:t>2)</a:t>
            </a: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 </a:t>
            </a:r>
            <a:r>
              <a:rPr lang="en-US" sz="2900" b="1">
                <a:solidFill>
                  <a:srgbClr val="073763"/>
                </a:solidFill>
                <a:latin typeface="Arial" pitchFamily="34" charset="0"/>
              </a:rPr>
              <a:t>Homonyms:</a:t>
            </a: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 </a:t>
            </a:r>
            <a:r>
              <a:rPr lang="en-US" sz="2700">
                <a:solidFill>
                  <a:srgbClr val="073763"/>
                </a:solidFill>
                <a:latin typeface="Arial" pitchFamily="34" charset="0"/>
              </a:rPr>
              <a:t>sound alike and are spelled alike</a:t>
            </a:r>
            <a:endParaRPr lang="en-US"/>
          </a:p>
          <a:p>
            <a:pPr>
              <a:lnSpc>
                <a:spcPct val="95000"/>
              </a:lnSpc>
            </a:pPr>
            <a:endParaRPr lang="en-US" sz="1900">
              <a:solidFill>
                <a:srgbClr val="073763"/>
              </a:solidFill>
              <a:latin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2900" b="1">
                <a:solidFill>
                  <a:srgbClr val="B45F06"/>
                </a:solidFill>
                <a:latin typeface="Arial" pitchFamily="34" charset="0"/>
              </a:rPr>
              <a:t>3)</a:t>
            </a: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 </a:t>
            </a:r>
            <a:r>
              <a:rPr lang="en-US" sz="2900" b="1">
                <a:solidFill>
                  <a:srgbClr val="073763"/>
                </a:solidFill>
                <a:latin typeface="Arial" pitchFamily="34" charset="0"/>
              </a:rPr>
              <a:t>Homographs:</a:t>
            </a:r>
            <a:r>
              <a:rPr lang="en-US" sz="2900">
                <a:solidFill>
                  <a:srgbClr val="073763"/>
                </a:solidFill>
                <a:latin typeface="Arial" pitchFamily="34" charset="0"/>
              </a:rPr>
              <a:t> </a:t>
            </a:r>
            <a:r>
              <a:rPr lang="en-US" sz="2700">
                <a:solidFill>
                  <a:srgbClr val="073763"/>
                </a:solidFill>
                <a:latin typeface="Arial" pitchFamily="34" charset="0"/>
              </a:rPr>
              <a:t>have the same spelling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89000" y="1828800"/>
          <a:ext cx="8458200" cy="448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9800"/>
                <a:gridCol w="2057400"/>
                <a:gridCol w="2180178"/>
                <a:gridCol w="2010822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Same sound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Same spelling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Same meaning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Homophones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  <a:p>
                      <a:pPr algn="ctr"/>
                      <a:endParaRPr lang="en-US" sz="2400" b="1" dirty="0">
                        <a:solidFill>
                          <a:srgbClr val="00CC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MAYBE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MAYBE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Homonyms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  <a:p>
                      <a:pPr algn="ctr"/>
                      <a:endParaRPr lang="en-US" sz="2400" b="1" dirty="0">
                        <a:solidFill>
                          <a:srgbClr val="00CC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2400" b="1" dirty="0">
                        <a:solidFill>
                          <a:srgbClr val="00CC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Homographs</a:t>
                      </a:r>
                      <a:endParaRPr lang="en-U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MAYBE</a:t>
                      </a:r>
                    </a:p>
                    <a:p>
                      <a:pPr algn="ctr"/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CC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2400" b="1" dirty="0">
                        <a:solidFill>
                          <a:srgbClr val="00CC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MAYBE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89000" y="6477000"/>
            <a:ext cx="845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C6600"/>
                </a:solidFill>
                <a:latin typeface="Arial" pitchFamily="34" charset="0"/>
                <a:cs typeface="Arial" pitchFamily="34" charset="0"/>
              </a:rPr>
              <a:t>Now let’s look at the three “H” words one at a time…</a:t>
            </a:r>
            <a:endParaRPr lang="en-US" b="1" i="1" dirty="0">
              <a:solidFill>
                <a:srgbClr val="CC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54050" y="1727200"/>
            <a:ext cx="8701088" cy="979488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 dirty="0">
                <a:solidFill>
                  <a:srgbClr val="073763"/>
                </a:solidFill>
                <a:latin typeface="Arial" pitchFamily="34" charset="0"/>
              </a:rPr>
              <a:t>1)</a:t>
            </a:r>
            <a:r>
              <a:rPr lang="en-US" sz="3700" b="1" dirty="0">
                <a:solidFill>
                  <a:srgbClr val="B45F06"/>
                </a:solidFill>
                <a:latin typeface="Arial" pitchFamily="34" charset="0"/>
              </a:rPr>
              <a:t> </a:t>
            </a:r>
            <a:r>
              <a:rPr lang="en-US" sz="5400" b="1" dirty="0">
                <a:solidFill>
                  <a:srgbClr val="B45F06"/>
                </a:solidFill>
                <a:latin typeface="Arial" pitchFamily="34" charset="0"/>
              </a:rPr>
              <a:t>Homophones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55600" y="2819400"/>
            <a:ext cx="9501188" cy="419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These words sound alike.</a:t>
            </a:r>
            <a:endParaRPr lang="en-US" dirty="0"/>
          </a:p>
          <a:p>
            <a:pPr algn="ctr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They may or may not be spelled differently.</a:t>
            </a:r>
            <a:endParaRPr lang="en-US" dirty="0"/>
          </a:p>
          <a:p>
            <a:pPr algn="ctr">
              <a:lnSpc>
                <a:spcPct val="95000"/>
              </a:lnSpc>
            </a:pPr>
            <a:r>
              <a:rPr lang="en-US" sz="2100" i="1" dirty="0">
                <a:solidFill>
                  <a:srgbClr val="073763"/>
                </a:solidFill>
                <a:latin typeface="Arial" pitchFamily="34" charset="0"/>
              </a:rPr>
              <a:t>(When they aren't, they are called homonyms! -- More on that later...)</a:t>
            </a:r>
            <a:endParaRPr lang="en-US" dirty="0"/>
          </a:p>
          <a:p>
            <a:pPr>
              <a:lnSpc>
                <a:spcPct val="95000"/>
              </a:lnSpc>
            </a:pPr>
            <a:endParaRPr lang="en-US" dirty="0">
              <a:solidFill>
                <a:srgbClr val="B45F06"/>
              </a:solidFill>
              <a:latin typeface="Arial" pitchFamily="34" charset="0"/>
            </a:endParaRPr>
          </a:p>
          <a:p>
            <a:pPr lvl="2"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Example:</a:t>
            </a:r>
            <a:r>
              <a:rPr lang="en-US" sz="2700" dirty="0">
                <a:solidFill>
                  <a:srgbClr val="B45F06"/>
                </a:solidFill>
                <a:latin typeface="Arial" pitchFamily="34" charset="0"/>
              </a:rPr>
              <a:t> 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the words "air</a:t>
            </a:r>
            <a:r>
              <a:rPr lang="en-US" sz="2900" dirty="0">
                <a:solidFill>
                  <a:srgbClr val="073763"/>
                </a:solidFill>
                <a:latin typeface="Arial" pitchFamily="34" charset="0"/>
              </a:rPr>
              <a:t>"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 and "heir"</a:t>
            </a:r>
            <a:endParaRPr lang="en-US" dirty="0"/>
          </a:p>
          <a:p>
            <a:pPr lvl="6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The prince is the queen's </a:t>
            </a:r>
            <a:r>
              <a:rPr lang="en-US" sz="2700" b="1" u="sng" dirty="0">
                <a:solidFill>
                  <a:srgbClr val="073763"/>
                </a:solidFill>
                <a:latin typeface="'courier new'" pitchFamily="34"/>
              </a:rPr>
              <a:t>heir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.</a:t>
            </a:r>
            <a:endParaRPr lang="en-US" dirty="0"/>
          </a:p>
          <a:p>
            <a:pPr lvl="6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I love the fresh </a:t>
            </a:r>
            <a:r>
              <a:rPr lang="en-US" sz="2700" b="1" u="sng" dirty="0">
                <a:solidFill>
                  <a:srgbClr val="073763"/>
                </a:solidFill>
                <a:latin typeface="'courier new'" pitchFamily="34"/>
              </a:rPr>
              <a:t>air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.</a:t>
            </a:r>
            <a:endParaRPr lang="en-US" dirty="0"/>
          </a:p>
          <a:p>
            <a:pPr>
              <a:lnSpc>
                <a:spcPct val="95000"/>
              </a:lnSpc>
            </a:pPr>
            <a:endParaRPr lang="en-US" dirty="0">
              <a:solidFill>
                <a:srgbClr val="073763"/>
              </a:solidFill>
              <a:latin typeface="Arial" pitchFamily="34" charset="0"/>
            </a:endParaRPr>
          </a:p>
          <a:p>
            <a:pPr lvl="2"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Example: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 the words "fire" and "fire"</a:t>
            </a:r>
            <a:endParaRPr lang="en-US" dirty="0"/>
          </a:p>
          <a:p>
            <a:pPr lvl="6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The flames of the </a:t>
            </a:r>
            <a:r>
              <a:rPr lang="en-US" sz="2700" b="1" u="sng" dirty="0">
                <a:solidFill>
                  <a:srgbClr val="073763"/>
                </a:solidFill>
                <a:latin typeface="'courier new'" pitchFamily="34"/>
              </a:rPr>
              <a:t>fire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glowed brightly.</a:t>
            </a:r>
            <a:endParaRPr lang="en-US" dirty="0"/>
          </a:p>
          <a:p>
            <a:pPr lvl="6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The boss will </a:t>
            </a:r>
            <a:r>
              <a:rPr lang="en-US" sz="2700" b="1" u="sng" dirty="0">
                <a:solidFill>
                  <a:srgbClr val="073763"/>
                </a:solidFill>
                <a:latin typeface="'courier new'" pitchFamily="34"/>
              </a:rPr>
              <a:t>fire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the bad employee.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54050" y="1727200"/>
            <a:ext cx="8701088" cy="979488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>
                <a:solidFill>
                  <a:srgbClr val="B45F06"/>
                </a:solidFill>
                <a:latin typeface="Arial" pitchFamily="34" charset="0"/>
              </a:rPr>
              <a:t>Other Examples of Homophones: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336800" y="2895600"/>
            <a:ext cx="6838950" cy="3552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Don't </a:t>
            </a:r>
            <a:r>
              <a:rPr lang="en-US" sz="2700" b="1" dirty="0">
                <a:solidFill>
                  <a:srgbClr val="CC6600"/>
                </a:solidFill>
                <a:latin typeface="'courier new'" pitchFamily="34"/>
              </a:rPr>
              <a:t>waste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the remaining paper.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Tie a belt around your </a:t>
            </a:r>
            <a:r>
              <a:rPr lang="en-US" sz="2700" b="1" dirty="0">
                <a:solidFill>
                  <a:srgbClr val="CC6600"/>
                </a:solidFill>
                <a:latin typeface="'courier new'" pitchFamily="34"/>
              </a:rPr>
              <a:t>waist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.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We need </a:t>
            </a:r>
            <a:r>
              <a:rPr lang="en-US" sz="2700" b="1" dirty="0">
                <a:solidFill>
                  <a:srgbClr val="CC6600"/>
                </a:solidFill>
                <a:latin typeface="'courier new'" pitchFamily="34"/>
              </a:rPr>
              <a:t>rain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to end the drought.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sz="270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The queen has had a long </a:t>
            </a:r>
            <a:r>
              <a:rPr lang="en-US" sz="2700" b="1" dirty="0">
                <a:solidFill>
                  <a:srgbClr val="CC6600"/>
                </a:solidFill>
                <a:latin typeface="'courier new'" pitchFamily="34"/>
              </a:rPr>
              <a:t>reign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.</a:t>
            </a:r>
            <a:r>
              <a:rPr lang="en-US" sz="2700" dirty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sz="270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It was a starry </a:t>
            </a:r>
            <a:r>
              <a:rPr lang="en-US" sz="2700" b="1" dirty="0">
                <a:solidFill>
                  <a:srgbClr val="CC6600"/>
                </a:solidFill>
                <a:latin typeface="'courier new'" pitchFamily="34"/>
              </a:rPr>
              <a:t>night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.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The </a:t>
            </a:r>
            <a:r>
              <a:rPr lang="en-US" sz="2700" b="1" dirty="0">
                <a:solidFill>
                  <a:srgbClr val="CC6600"/>
                </a:solidFill>
                <a:latin typeface="'courier new'" pitchFamily="34"/>
              </a:rPr>
              <a:t>knight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 never used his sword.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I ride the bus </a:t>
            </a:r>
            <a:r>
              <a:rPr lang="en-US" sz="2700" b="1" dirty="0">
                <a:solidFill>
                  <a:srgbClr val="CC6600"/>
                </a:solidFill>
                <a:latin typeface="'courier new'" pitchFamily="34"/>
              </a:rPr>
              <a:t>to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school.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She does </a:t>
            </a:r>
            <a:r>
              <a:rPr lang="en-US" sz="2700" b="1" dirty="0">
                <a:solidFill>
                  <a:srgbClr val="CC6600"/>
                </a:solidFill>
                <a:latin typeface="'courier new'" pitchFamily="34"/>
              </a:rPr>
              <a:t>too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!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It is </a:t>
            </a:r>
            <a:r>
              <a:rPr lang="en-US" sz="2700" b="1" dirty="0">
                <a:solidFill>
                  <a:srgbClr val="CC6600"/>
                </a:solidFill>
                <a:latin typeface="'courier new'" pitchFamily="34"/>
              </a:rPr>
              <a:t>two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o'clock.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54050" y="1727200"/>
            <a:ext cx="8701088" cy="979488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 dirty="0">
                <a:solidFill>
                  <a:srgbClr val="073763"/>
                </a:solidFill>
                <a:latin typeface="Arial" pitchFamily="34" charset="0"/>
              </a:rPr>
              <a:t>2)</a:t>
            </a:r>
            <a:r>
              <a:rPr lang="en-US" sz="3700" b="1" dirty="0">
                <a:solidFill>
                  <a:srgbClr val="B45F06"/>
                </a:solidFill>
                <a:latin typeface="Arial" pitchFamily="34" charset="0"/>
              </a:rPr>
              <a:t> </a:t>
            </a:r>
            <a:r>
              <a:rPr lang="en-US" sz="5400" b="1" dirty="0">
                <a:solidFill>
                  <a:srgbClr val="B45F06"/>
                </a:solidFill>
                <a:latin typeface="Arial" pitchFamily="34" charset="0"/>
              </a:rPr>
              <a:t>Homonyms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60400" y="2819400"/>
            <a:ext cx="9002713" cy="388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These are a subtype of homophones. That's because they don't just sound alike, they also have the same spelling.</a:t>
            </a:r>
            <a:endParaRPr lang="en-US" dirty="0"/>
          </a:p>
          <a:p>
            <a:pPr>
              <a:lnSpc>
                <a:spcPct val="95000"/>
              </a:lnSpc>
            </a:pPr>
            <a:endParaRPr lang="en-US" dirty="0">
              <a:solidFill>
                <a:srgbClr val="B45F06"/>
              </a:solidFill>
              <a:latin typeface="Arial" pitchFamily="34" charset="0"/>
            </a:endParaRPr>
          </a:p>
          <a:p>
            <a:pPr lvl="2"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Example:</a:t>
            </a:r>
            <a:r>
              <a:rPr lang="en-US" sz="2700" dirty="0">
                <a:solidFill>
                  <a:srgbClr val="B45F06"/>
                </a:solidFill>
                <a:latin typeface="Arial" pitchFamily="34" charset="0"/>
              </a:rPr>
              <a:t> 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the word "bear</a:t>
            </a:r>
            <a:r>
              <a:rPr lang="en-US" sz="2900" dirty="0">
                <a:solidFill>
                  <a:srgbClr val="073763"/>
                </a:solidFill>
                <a:latin typeface="Arial" pitchFamily="34" charset="0"/>
              </a:rPr>
              <a:t>"</a:t>
            </a:r>
            <a:endParaRPr lang="en-US" dirty="0"/>
          </a:p>
          <a:p>
            <a:pPr lvl="6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The </a:t>
            </a:r>
            <a:r>
              <a:rPr lang="en-US" sz="2700" b="1" u="sng" dirty="0">
                <a:solidFill>
                  <a:srgbClr val="073763"/>
                </a:solidFill>
                <a:latin typeface="'courier new'" pitchFamily="34"/>
              </a:rPr>
              <a:t>bear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lived in the woods.</a:t>
            </a:r>
            <a:endParaRPr lang="en-US" dirty="0"/>
          </a:p>
          <a:p>
            <a:pPr lvl="6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I can hardly </a:t>
            </a:r>
            <a:r>
              <a:rPr lang="en-US" sz="2700" b="1" u="sng" dirty="0">
                <a:solidFill>
                  <a:srgbClr val="073763"/>
                </a:solidFill>
                <a:latin typeface="'courier new'" pitchFamily="34"/>
              </a:rPr>
              <a:t>bear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the excitement!</a:t>
            </a:r>
            <a:endParaRPr lang="en-US" dirty="0"/>
          </a:p>
          <a:p>
            <a:pPr lvl="2">
              <a:lnSpc>
                <a:spcPct val="95000"/>
              </a:lnSpc>
            </a:pPr>
            <a:endParaRPr lang="en-US" dirty="0">
              <a:solidFill>
                <a:srgbClr val="073763"/>
              </a:solidFill>
              <a:latin typeface="Arial" pitchFamily="34" charset="0"/>
            </a:endParaRPr>
          </a:p>
          <a:p>
            <a:pPr lvl="2"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Example: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 the word "pen"</a:t>
            </a:r>
            <a:endParaRPr lang="en-US" dirty="0"/>
          </a:p>
          <a:p>
            <a:pPr lvl="6">
              <a:lnSpc>
                <a:spcPct val="95000"/>
              </a:lnSpc>
            </a:pPr>
            <a:r>
              <a:rPr lang="en-US" sz="2700" b="1" u="sng" dirty="0">
                <a:solidFill>
                  <a:srgbClr val="073763"/>
                </a:solidFill>
                <a:latin typeface="'courier new'" pitchFamily="34"/>
              </a:rPr>
              <a:t>Pen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the animals in the corral.</a:t>
            </a:r>
            <a:endParaRPr lang="en-US" dirty="0"/>
          </a:p>
          <a:p>
            <a:pPr lvl="6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Write your name with a blue </a:t>
            </a:r>
            <a:r>
              <a:rPr lang="en-US" sz="2700" b="1" u="sng" dirty="0">
                <a:solidFill>
                  <a:srgbClr val="073763"/>
                </a:solidFill>
                <a:latin typeface="'courier new'" pitchFamily="34"/>
              </a:rPr>
              <a:t>pen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0400" y="2057400"/>
            <a:ext cx="8701088" cy="979488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 dirty="0">
                <a:solidFill>
                  <a:srgbClr val="B45F06"/>
                </a:solidFill>
                <a:latin typeface="Arial" pitchFamily="34" charset="0"/>
              </a:rPr>
              <a:t>A few more examples of homonyms: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70000" y="3200400"/>
            <a:ext cx="8439150" cy="3552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73763"/>
                </a:solidFill>
                <a:latin typeface="'courier new'" pitchFamily="34"/>
              </a:rPr>
              <a:t> I 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never wear a </a:t>
            </a:r>
            <a:r>
              <a:rPr lang="en-US" sz="2700" b="1" dirty="0">
                <a:solidFill>
                  <a:srgbClr val="0070C0"/>
                </a:solidFill>
                <a:latin typeface="'courier new'" pitchFamily="34"/>
              </a:rPr>
              <a:t>watch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 when I </a:t>
            </a:r>
            <a:r>
              <a:rPr lang="en-US" sz="2700" b="1" dirty="0">
                <a:solidFill>
                  <a:srgbClr val="0070C0"/>
                </a:solidFill>
                <a:latin typeface="'courier new'" pitchFamily="34"/>
              </a:rPr>
              <a:t>watch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TV.</a:t>
            </a:r>
            <a:endParaRPr lang="en-US" dirty="0"/>
          </a:p>
          <a:p>
            <a:pPr>
              <a:lnSpc>
                <a:spcPct val="95000"/>
              </a:lnSpc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73763"/>
                </a:solidFill>
                <a:latin typeface="'courier new'" pitchFamily="34"/>
              </a:rPr>
              <a:t> The 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actors in the </a:t>
            </a:r>
            <a:r>
              <a:rPr lang="en-US" sz="2700" b="1" dirty="0">
                <a:solidFill>
                  <a:srgbClr val="00B050"/>
                </a:solidFill>
                <a:latin typeface="'courier new'" pitchFamily="34"/>
              </a:rPr>
              <a:t>play</a:t>
            </a:r>
            <a:r>
              <a:rPr lang="en-US" sz="2700" b="1" dirty="0">
                <a:solidFill>
                  <a:srgbClr val="073763"/>
                </a:solidFill>
                <a:latin typeface="'courier new'" pitchFamily="34"/>
              </a:rPr>
              <a:t> 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will</a:t>
            </a:r>
            <a:r>
              <a:rPr lang="en-US" sz="2700" b="1" dirty="0">
                <a:solidFill>
                  <a:srgbClr val="073763"/>
                </a:solidFill>
                <a:latin typeface="'courier new'" pitchFamily="34"/>
              </a:rPr>
              <a:t> </a:t>
            </a:r>
            <a:r>
              <a:rPr lang="en-US" sz="2700" b="1" dirty="0">
                <a:solidFill>
                  <a:srgbClr val="00B050"/>
                </a:solidFill>
                <a:latin typeface="'courier new'" pitchFamily="34"/>
              </a:rPr>
              <a:t>play</a:t>
            </a:r>
            <a:r>
              <a:rPr lang="en-US" sz="2700" b="1" dirty="0">
                <a:solidFill>
                  <a:srgbClr val="073763"/>
                </a:solidFill>
                <a:latin typeface="'courier new'" pitchFamily="34"/>
              </a:rPr>
              <a:t> 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chess.</a:t>
            </a:r>
            <a:endParaRPr lang="en-US" dirty="0"/>
          </a:p>
          <a:p>
            <a:pPr>
              <a:lnSpc>
                <a:spcPct val="95000"/>
              </a:lnSpc>
              <a:buFont typeface="Arial" pitchFamily="34" charset="0"/>
              <a:buChar char="•"/>
            </a:pPr>
            <a:r>
              <a:rPr lang="en-US" sz="2700" b="1" dirty="0" smtClean="0">
                <a:solidFill>
                  <a:srgbClr val="073763"/>
                </a:solidFill>
                <a:latin typeface="'courier new'" pitchFamily="34"/>
              </a:rPr>
              <a:t> </a:t>
            </a:r>
            <a:r>
              <a:rPr lang="en-US" sz="2700" b="1" dirty="0" smtClean="0">
                <a:solidFill>
                  <a:srgbClr val="C00000"/>
                </a:solidFill>
                <a:latin typeface="'courier new'" pitchFamily="34"/>
              </a:rPr>
              <a:t>Scale</a:t>
            </a:r>
            <a:r>
              <a:rPr lang="en-US" sz="2700" dirty="0" smtClean="0">
                <a:solidFill>
                  <a:srgbClr val="073763"/>
                </a:solidFill>
                <a:latin typeface="'courier new'" pitchFamily="34"/>
              </a:rPr>
              <a:t> 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the fish, </a:t>
            </a:r>
            <a:r>
              <a:rPr lang="en-US" sz="2700" dirty="0" smtClean="0">
                <a:solidFill>
                  <a:srgbClr val="073763"/>
                </a:solidFill>
                <a:latin typeface="'courier new'" pitchFamily="34"/>
              </a:rPr>
              <a:t>then 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weigh it on the </a:t>
            </a:r>
            <a:r>
              <a:rPr lang="en-US" sz="2700" b="1" dirty="0">
                <a:solidFill>
                  <a:srgbClr val="C00000"/>
                </a:solidFill>
                <a:latin typeface="'courier new'" pitchFamily="34"/>
              </a:rPr>
              <a:t>scale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.</a:t>
            </a:r>
            <a:endParaRPr lang="en-US" dirty="0"/>
          </a:p>
          <a:p>
            <a:pPr>
              <a:lnSpc>
                <a:spcPct val="95000"/>
              </a:lnSpc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73763"/>
                </a:solidFill>
                <a:latin typeface="'courier new'" pitchFamily="34"/>
              </a:rPr>
              <a:t> Shut 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your mouth so a </a:t>
            </a:r>
            <a:r>
              <a:rPr lang="en-US" sz="2700" b="1" dirty="0">
                <a:solidFill>
                  <a:srgbClr val="7030A0"/>
                </a:solidFill>
                <a:latin typeface="'courier new'" pitchFamily="34"/>
              </a:rPr>
              <a:t>fly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doesn't </a:t>
            </a:r>
            <a:r>
              <a:rPr lang="en-US" sz="2700" b="1" dirty="0">
                <a:solidFill>
                  <a:srgbClr val="7030A0"/>
                </a:solidFill>
                <a:latin typeface="'courier new'" pitchFamily="34"/>
              </a:rPr>
              <a:t>fly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</a:t>
            </a:r>
            <a:r>
              <a:rPr lang="en-US" sz="2700" dirty="0" smtClean="0">
                <a:solidFill>
                  <a:srgbClr val="073763"/>
                </a:solidFill>
                <a:latin typeface="'courier new'" pitchFamily="34"/>
              </a:rPr>
              <a:t>into it!</a:t>
            </a:r>
            <a:endParaRPr lang="en-US" dirty="0"/>
          </a:p>
          <a:p>
            <a:pPr>
              <a:lnSpc>
                <a:spcPct val="95000"/>
              </a:lnSpc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73763"/>
                </a:solidFill>
                <a:latin typeface="'courier new'" pitchFamily="34"/>
              </a:rPr>
              <a:t> I </a:t>
            </a:r>
            <a:r>
              <a:rPr lang="en-US" sz="2700" b="1" dirty="0">
                <a:solidFill>
                  <a:srgbClr val="00B0F0"/>
                </a:solidFill>
                <a:latin typeface="'courier new'" pitchFamily="34"/>
              </a:rPr>
              <a:t>tire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at the thought of changing a </a:t>
            </a:r>
            <a:r>
              <a:rPr lang="en-US" sz="2700" b="1" dirty="0">
                <a:solidFill>
                  <a:srgbClr val="00B0F0"/>
                </a:solidFill>
                <a:latin typeface="'courier new'" pitchFamily="34"/>
              </a:rPr>
              <a:t>tire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.</a:t>
            </a:r>
            <a:endParaRPr lang="en-US" dirty="0"/>
          </a:p>
          <a:p>
            <a:pPr>
              <a:lnSpc>
                <a:spcPct val="95000"/>
              </a:lnSpc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73763"/>
                </a:solidFill>
                <a:latin typeface="'courier new'" pitchFamily="34"/>
              </a:rPr>
              <a:t> Don't </a:t>
            </a:r>
            <a:r>
              <a:rPr lang="en-US" sz="2700" b="1" dirty="0">
                <a:solidFill>
                  <a:srgbClr val="F22EE4"/>
                </a:solidFill>
                <a:latin typeface="'courier new'" pitchFamily="34"/>
              </a:rPr>
              <a:t>park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the car near the </a:t>
            </a:r>
            <a:r>
              <a:rPr lang="en-US" sz="2700" b="1" dirty="0" smtClean="0">
                <a:solidFill>
                  <a:srgbClr val="F22EE4"/>
                </a:solidFill>
                <a:latin typeface="'courier new'" pitchFamily="34"/>
              </a:rPr>
              <a:t>park</a:t>
            </a:r>
            <a:r>
              <a:rPr lang="en-US" sz="2700" dirty="0" smtClean="0">
                <a:solidFill>
                  <a:srgbClr val="073763"/>
                </a:solidFill>
                <a:latin typeface="'courier new'" pitchFamily="34"/>
              </a:rPr>
              <a:t> 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bench.</a:t>
            </a:r>
            <a:endParaRPr lang="en-US" dirty="0"/>
          </a:p>
          <a:p>
            <a:pPr>
              <a:lnSpc>
                <a:spcPct val="95000"/>
              </a:lnSpc>
              <a:buFont typeface="Arial" pitchFamily="34" charset="0"/>
              <a:buChar char="•"/>
            </a:pPr>
            <a:r>
              <a:rPr lang="en-US" sz="2700" dirty="0" smtClean="0">
                <a:solidFill>
                  <a:srgbClr val="073763"/>
                </a:solidFill>
                <a:latin typeface="'courier new'" pitchFamily="34"/>
              </a:rPr>
              <a:t> Raise 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your </a:t>
            </a:r>
            <a:r>
              <a:rPr lang="en-US" sz="2700" b="1" dirty="0">
                <a:solidFill>
                  <a:srgbClr val="CC6600"/>
                </a:solidFill>
                <a:latin typeface="'courier new'" pitchFamily="34"/>
              </a:rPr>
              <a:t>right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hand if you have the </a:t>
            </a:r>
            <a:r>
              <a:rPr lang="en-US" sz="2700" b="1" dirty="0">
                <a:solidFill>
                  <a:srgbClr val="CC6600"/>
                </a:solidFill>
                <a:latin typeface="'courier new'" pitchFamily="34"/>
              </a:rPr>
              <a:t>right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answer.</a:t>
            </a:r>
            <a:endParaRPr lang="en-US" dirty="0"/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73763"/>
              </a:solidFill>
              <a:latin typeface="'courier new'" pitchFamily="34"/>
            </a:endParaRPr>
          </a:p>
          <a:p>
            <a:pPr>
              <a:lnSpc>
                <a:spcPct val="95000"/>
              </a:lnSpc>
            </a:pPr>
            <a:endParaRPr lang="en-US" sz="2700" dirty="0">
              <a:solidFill>
                <a:srgbClr val="073763"/>
              </a:solidFill>
              <a:latin typeface="'courier new'" pitchFamily="34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54050" y="1616075"/>
            <a:ext cx="8718550" cy="622300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3700" b="1">
                <a:solidFill>
                  <a:srgbClr val="073763"/>
                </a:solidFill>
                <a:latin typeface="Arial" pitchFamily="34" charset="0"/>
              </a:rPr>
              <a:t>3)</a:t>
            </a:r>
            <a:r>
              <a:rPr lang="en-US" sz="3700" b="1">
                <a:solidFill>
                  <a:srgbClr val="B45F06"/>
                </a:solidFill>
                <a:latin typeface="Arial" pitchFamily="34" charset="0"/>
              </a:rPr>
              <a:t> Homographs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172700" cy="1536700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2286000"/>
            <a:ext cx="10013950" cy="4634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endParaRPr lang="en-US" sz="2700" dirty="0" smtClean="0">
              <a:solidFill>
                <a:srgbClr val="073763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</a:pPr>
            <a:r>
              <a:rPr lang="en-US" sz="2700" dirty="0" smtClean="0">
                <a:solidFill>
                  <a:srgbClr val="073763"/>
                </a:solidFill>
                <a:latin typeface="Arial" pitchFamily="34" charset="0"/>
              </a:rPr>
              <a:t>These 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words have the same </a:t>
            </a:r>
            <a:r>
              <a:rPr lang="en-US" sz="2700" dirty="0" smtClean="0">
                <a:solidFill>
                  <a:srgbClr val="073763"/>
                </a:solidFill>
                <a:latin typeface="Arial" pitchFamily="34" charset="0"/>
              </a:rPr>
              <a:t>spelling.</a:t>
            </a:r>
          </a:p>
          <a:p>
            <a:pPr algn="ctr">
              <a:lnSpc>
                <a:spcPct val="95000"/>
              </a:lnSpc>
            </a:pPr>
            <a:r>
              <a:rPr lang="en-US" sz="2700" dirty="0" smtClean="0">
                <a:solidFill>
                  <a:srgbClr val="073763"/>
                </a:solidFill>
                <a:latin typeface="Arial" pitchFamily="34" charset="0"/>
              </a:rPr>
              <a:t>They 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may or may not have the same sound and meaning.</a:t>
            </a:r>
            <a:endParaRPr lang="en-US" dirty="0"/>
          </a:p>
          <a:p>
            <a:pPr algn="ctr">
              <a:lnSpc>
                <a:spcPct val="95000"/>
              </a:lnSpc>
            </a:pPr>
            <a:endParaRPr lang="en-US" dirty="0">
              <a:solidFill>
                <a:srgbClr val="B45F06"/>
              </a:solidFill>
              <a:latin typeface="Arial" pitchFamily="34" charset="0"/>
            </a:endParaRPr>
          </a:p>
          <a:p>
            <a:pPr lvl="2"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Example:</a:t>
            </a:r>
            <a:r>
              <a:rPr lang="en-US" sz="2700" dirty="0">
                <a:solidFill>
                  <a:srgbClr val="B45F06"/>
                </a:solidFill>
                <a:latin typeface="Arial" pitchFamily="34" charset="0"/>
              </a:rPr>
              <a:t> 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the words "lead</a:t>
            </a:r>
            <a:r>
              <a:rPr lang="en-US" sz="2900" dirty="0">
                <a:solidFill>
                  <a:srgbClr val="073763"/>
                </a:solidFill>
                <a:latin typeface="Arial" pitchFamily="34" charset="0"/>
              </a:rPr>
              <a:t>"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 and "lead"</a:t>
            </a:r>
            <a:endParaRPr lang="en-US" dirty="0"/>
          </a:p>
          <a:p>
            <a:pPr lvl="5">
              <a:lnSpc>
                <a:spcPct val="95000"/>
              </a:lnSpc>
            </a:pPr>
            <a:r>
              <a:rPr lang="en-US" sz="2700" b="1" u="sng" dirty="0">
                <a:solidFill>
                  <a:srgbClr val="073763"/>
                </a:solidFill>
                <a:latin typeface="'courier new'" pitchFamily="34"/>
              </a:rPr>
              <a:t>Lead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us through the dark woods.</a:t>
            </a:r>
            <a:endParaRPr lang="en-US" dirty="0"/>
          </a:p>
          <a:p>
            <a:pPr lvl="5">
              <a:lnSpc>
                <a:spcPct val="95000"/>
              </a:lnSpc>
            </a:pP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The package was as heavy as </a:t>
            </a:r>
            <a:r>
              <a:rPr lang="en-US" sz="2700" b="1" u="sng" dirty="0">
                <a:solidFill>
                  <a:srgbClr val="073763"/>
                </a:solidFill>
                <a:latin typeface="'courier new'" pitchFamily="34"/>
              </a:rPr>
              <a:t>lead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.</a:t>
            </a:r>
            <a:endParaRPr lang="en-US" dirty="0"/>
          </a:p>
          <a:p>
            <a:pPr lvl="2">
              <a:lnSpc>
                <a:spcPct val="95000"/>
              </a:lnSpc>
            </a:pPr>
            <a:endParaRPr lang="en-US" dirty="0" smtClean="0">
              <a:solidFill>
                <a:srgbClr val="073763"/>
              </a:solidFill>
              <a:latin typeface="Arial" pitchFamily="34" charset="0"/>
            </a:endParaRPr>
          </a:p>
          <a:p>
            <a:pPr lvl="2">
              <a:lnSpc>
                <a:spcPct val="95000"/>
              </a:lnSpc>
            </a:pPr>
            <a:endParaRPr lang="en-US" dirty="0">
              <a:solidFill>
                <a:srgbClr val="073763"/>
              </a:solidFill>
              <a:latin typeface="Arial" pitchFamily="34" charset="0"/>
            </a:endParaRPr>
          </a:p>
          <a:p>
            <a:pPr lvl="2">
              <a:lnSpc>
                <a:spcPct val="95000"/>
              </a:lnSpc>
            </a:pPr>
            <a:r>
              <a:rPr lang="en-US" sz="2700" b="1" dirty="0">
                <a:solidFill>
                  <a:srgbClr val="B45F06"/>
                </a:solidFill>
                <a:latin typeface="Arial" pitchFamily="34" charset="0"/>
              </a:rPr>
              <a:t>Example:</a:t>
            </a:r>
            <a:r>
              <a:rPr lang="en-US" sz="2700" dirty="0">
                <a:solidFill>
                  <a:srgbClr val="073763"/>
                </a:solidFill>
                <a:latin typeface="Arial" pitchFamily="34" charset="0"/>
              </a:rPr>
              <a:t> the word "</a:t>
            </a:r>
            <a:r>
              <a:rPr lang="en-US" sz="2700" dirty="0" smtClean="0">
                <a:solidFill>
                  <a:srgbClr val="073763"/>
                </a:solidFill>
                <a:latin typeface="Arial" pitchFamily="34" charset="0"/>
              </a:rPr>
              <a:t>been"</a:t>
            </a:r>
            <a:endParaRPr lang="en-US" dirty="0" smtClean="0"/>
          </a:p>
          <a:p>
            <a:pPr lvl="5">
              <a:lnSpc>
                <a:spcPct val="95000"/>
              </a:lnSpc>
            </a:pPr>
            <a:r>
              <a:rPr lang="en-US" sz="2700" dirty="0" smtClean="0">
                <a:solidFill>
                  <a:srgbClr val="073763"/>
                </a:solidFill>
                <a:latin typeface="'courier new'" pitchFamily="34"/>
              </a:rPr>
              <a:t>I have </a:t>
            </a:r>
            <a:r>
              <a:rPr lang="en-US" sz="2700" b="1" dirty="0" smtClean="0">
                <a:solidFill>
                  <a:srgbClr val="073763"/>
                </a:solidFill>
                <a:latin typeface="'courier new'" pitchFamily="34"/>
              </a:rPr>
              <a:t>been [bin]</a:t>
            </a:r>
            <a:r>
              <a:rPr lang="en-US" sz="2700" dirty="0" smtClean="0">
                <a:solidFill>
                  <a:srgbClr val="073763"/>
                </a:solidFill>
                <a:latin typeface="'courier new'" pitchFamily="34"/>
              </a:rPr>
              <a:t> tired lately</a:t>
            </a:r>
            <a:r>
              <a:rPr lang="en-US" sz="2700" i="1" dirty="0" smtClean="0">
                <a:solidFill>
                  <a:srgbClr val="073763"/>
                </a:solidFill>
                <a:latin typeface="'courier new'" pitchFamily="34"/>
              </a:rPr>
              <a:t>. (U.S. accent)</a:t>
            </a:r>
            <a:endParaRPr lang="en-US" i="1" dirty="0" smtClean="0"/>
          </a:p>
          <a:p>
            <a:pPr lvl="5">
              <a:lnSpc>
                <a:spcPct val="95000"/>
              </a:lnSpc>
            </a:pPr>
            <a:r>
              <a:rPr lang="en-US" sz="2700" dirty="0" smtClean="0">
                <a:solidFill>
                  <a:srgbClr val="073763"/>
                </a:solidFill>
                <a:latin typeface="'courier new'" pitchFamily="34"/>
              </a:rPr>
              <a:t>I 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have </a:t>
            </a:r>
            <a:r>
              <a:rPr lang="en-US" sz="2700" b="1" dirty="0">
                <a:solidFill>
                  <a:srgbClr val="073763"/>
                </a:solidFill>
                <a:latin typeface="'courier new'" pitchFamily="34"/>
              </a:rPr>
              <a:t>been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 </a:t>
            </a:r>
            <a:r>
              <a:rPr lang="en-US" sz="2700" b="1" dirty="0">
                <a:solidFill>
                  <a:srgbClr val="073763"/>
                </a:solidFill>
                <a:latin typeface="'courier new'" pitchFamily="34"/>
              </a:rPr>
              <a:t>[bean]</a:t>
            </a:r>
            <a:r>
              <a:rPr lang="en-US" sz="2700" dirty="0">
                <a:solidFill>
                  <a:srgbClr val="073763"/>
                </a:solidFill>
                <a:latin typeface="'courier new'" pitchFamily="34"/>
              </a:rPr>
              <a:t> tired lately</a:t>
            </a:r>
            <a:r>
              <a:rPr lang="en-US" sz="2700" i="1" dirty="0">
                <a:solidFill>
                  <a:srgbClr val="073763"/>
                </a:solidFill>
                <a:latin typeface="'courier new'" pitchFamily="34"/>
              </a:rPr>
              <a:t>.(</a:t>
            </a:r>
            <a:r>
              <a:rPr lang="en-US" sz="2700" i="1" dirty="0" smtClean="0">
                <a:solidFill>
                  <a:srgbClr val="073763"/>
                </a:solidFill>
                <a:latin typeface="'courier new'" pitchFamily="34"/>
              </a:rPr>
              <a:t>Canadian accent)</a:t>
            </a:r>
            <a:endParaRPr lang="en-US" sz="2700" i="1" dirty="0">
              <a:solidFill>
                <a:srgbClr val="073763"/>
              </a:solidFill>
              <a:latin typeface="'courier new'" pitchFamily="34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7386090"/>
            <a:ext cx="10160000" cy="23391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pitchFamily="34" charset="0"/>
              </a:rPr>
              <a:t> Copyright 2012                   www.time4writing.com/free-writing-resources                  Copyright 2012 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490</Words>
  <Application>Microsoft Office PowerPoint</Application>
  <PresentationFormat>Custom</PresentationFormat>
  <Paragraphs>193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Homophones, Homonyms, Homographs</vt:lpstr>
      <vt:lpstr>Some words seem designed  to mix you up</vt:lpstr>
      <vt:lpstr>Meet the three "H" Words!</vt:lpstr>
      <vt:lpstr>PowerPoint Presentation</vt:lpstr>
      <vt:lpstr>1) Homophones</vt:lpstr>
      <vt:lpstr>Other Examples of Homophones:</vt:lpstr>
      <vt:lpstr>2) Homonyms</vt:lpstr>
      <vt:lpstr>A few more examples of homonyms:</vt:lpstr>
      <vt:lpstr>3) Homographs</vt:lpstr>
      <vt:lpstr>More Homographs</vt:lpstr>
      <vt:lpstr>Remember the three "H" Words!</vt:lpstr>
      <vt:lpstr>PowerPoint Presentation</vt:lpstr>
      <vt:lpstr>The end.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Audra Glotfelty</cp:lastModifiedBy>
  <cp:revision>56</cp:revision>
  <dcterms:created xsi:type="dcterms:W3CDTF">2004-05-06T09:28:21Z</dcterms:created>
  <dcterms:modified xsi:type="dcterms:W3CDTF">2014-04-23T12:09:42Z</dcterms:modified>
</cp:coreProperties>
</file>